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63" r:id="rId4"/>
    <p:sldId id="257" r:id="rId5"/>
    <p:sldId id="271" r:id="rId6"/>
    <p:sldId id="264" r:id="rId7"/>
    <p:sldId id="265" r:id="rId8"/>
    <p:sldId id="262" r:id="rId9"/>
    <p:sldId id="272" r:id="rId10"/>
    <p:sldId id="266" r:id="rId11"/>
    <p:sldId id="261" r:id="rId12"/>
    <p:sldId id="269" r:id="rId13"/>
    <p:sldId id="286" r:id="rId14"/>
    <p:sldId id="270" r:id="rId15"/>
    <p:sldId id="281" r:id="rId16"/>
    <p:sldId id="277" r:id="rId17"/>
    <p:sldId id="278" r:id="rId18"/>
    <p:sldId id="283" r:id="rId19"/>
    <p:sldId id="280" r:id="rId20"/>
    <p:sldId id="287" r:id="rId21"/>
    <p:sldId id="285" r:id="rId22"/>
    <p:sldId id="273" r:id="rId23"/>
    <p:sldId id="282" r:id="rId24"/>
    <p:sldId id="275" r:id="rId25"/>
    <p:sldId id="279" r:id="rId26"/>
    <p:sldId id="258" r:id="rId27"/>
    <p:sldId id="274" r:id="rId28"/>
    <p:sldId id="259" r:id="rId29"/>
    <p:sldId id="288" r:id="rId30"/>
  </p:sldIdLst>
  <p:sldSz cx="9144000" cy="6858000" type="screen4x3"/>
  <p:notesSz cx="7315200" cy="9601200"/>
  <p:custDataLst>
    <p:tags r:id="rId32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92" autoAdjust="0"/>
  </p:normalViewPr>
  <p:slideViewPr>
    <p:cSldViewPr>
      <p:cViewPr varScale="1">
        <p:scale>
          <a:sx n="104" d="100"/>
          <a:sy n="104" d="100"/>
        </p:scale>
        <p:origin x="1824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image" Target="../media/image11.emf"/><Relationship Id="rId7" Type="http://schemas.openxmlformats.org/officeDocument/2006/relationships/image" Target="../media/image15.emf"/><Relationship Id="rId2" Type="http://schemas.openxmlformats.org/officeDocument/2006/relationships/image" Target="../media/image10.emf"/><Relationship Id="rId1" Type="http://schemas.openxmlformats.org/officeDocument/2006/relationships/image" Target="../media/image9.emf"/><Relationship Id="rId6" Type="http://schemas.openxmlformats.org/officeDocument/2006/relationships/image" Target="../media/image14.emf"/><Relationship Id="rId5" Type="http://schemas.openxmlformats.org/officeDocument/2006/relationships/image" Target="../media/image13.emf"/><Relationship Id="rId4" Type="http://schemas.openxmlformats.org/officeDocument/2006/relationships/image" Target="../media/image12.emf"/><Relationship Id="rId9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image" Target="../media/image18.emf"/><Relationship Id="rId6" Type="http://schemas.openxmlformats.org/officeDocument/2006/relationships/image" Target="../media/image23.emf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31.emf"/><Relationship Id="rId3" Type="http://schemas.openxmlformats.org/officeDocument/2006/relationships/image" Target="../media/image26.emf"/><Relationship Id="rId7" Type="http://schemas.openxmlformats.org/officeDocument/2006/relationships/image" Target="../media/image30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Relationship Id="rId9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image" Target="../media/image39.emf"/><Relationship Id="rId4" Type="http://schemas.openxmlformats.org/officeDocument/2006/relationships/image" Target="../media/image42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6" Type="http://schemas.openxmlformats.org/officeDocument/2006/relationships/image" Target="../media/image48.emf"/><Relationship Id="rId5" Type="http://schemas.openxmlformats.org/officeDocument/2006/relationships/image" Target="../media/image47.emf"/><Relationship Id="rId4" Type="http://schemas.openxmlformats.org/officeDocument/2006/relationships/image" Target="../media/image46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image" Target="../media/image49.emf"/><Relationship Id="rId4" Type="http://schemas.openxmlformats.org/officeDocument/2006/relationships/image" Target="../media/image52.e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855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look at a concrete tracking approach based on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13</a:t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Model: The content in J can be found</a:t>
            </a:r>
            <a:r>
              <a:rPr lang="en-US" baseline="0" dirty="0" smtClean="0"/>
              <a:t> by displacing forwards by </a:t>
            </a:r>
            <a:r>
              <a:rPr lang="en-US" baseline="0" dirty="0" err="1" smtClean="0"/>
              <a:t>d</a:t>
            </a:r>
            <a:r>
              <a:rPr lang="en-US" baseline="0" dirty="0" smtClean="0"/>
              <a:t> from the previous frame. Displacement model is linear here.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DRAW IMAGE WITH TWO PATCHES and displacement vector on the whiteboard</a:t>
            </a:r>
          </a:p>
          <a:p>
            <a:r>
              <a:rPr lang="en-US" baseline="0" dirty="0" smtClean="0"/>
              <a:t>Window function could be </a:t>
            </a:r>
            <a:r>
              <a:rPr lang="en-US" baseline="0" dirty="0" err="1" smtClean="0"/>
              <a:t>w(x</a:t>
            </a:r>
            <a:r>
              <a:rPr lang="en-US" baseline="0" dirty="0" smtClean="0"/>
              <a:t>)=1 or a Gaussian function depending on whether you would like to focus on the center of the patch or not.</a:t>
            </a:r>
          </a:p>
          <a:p>
            <a:r>
              <a:rPr lang="en-US" baseline="0" dirty="0" smtClean="0"/>
              <a:t>The double integral runs over all pixels in the patch.</a:t>
            </a:r>
          </a:p>
          <a:p>
            <a:r>
              <a:rPr lang="en-US" baseline="0" dirty="0" smtClean="0"/>
              <a:t>Minimizing the residue is actually the same as performing matching of features – we search after the best matching patch by finding the displacement vector. </a:t>
            </a:r>
          </a:p>
          <a:p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14</a:t>
            </a:fld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image gradients can for instance be computed with finite differences or Gaussian scale-space</a:t>
            </a:r>
            <a:r>
              <a:rPr lang="en-US" baseline="0" dirty="0" smtClean="0"/>
              <a:t> derivatives as we have done previously.</a:t>
            </a:r>
          </a:p>
          <a:p>
            <a:r>
              <a:rPr lang="en-US" baseline="0" dirty="0" smtClean="0"/>
              <a:t>Gradients are also a function of the position </a:t>
            </a:r>
            <a:r>
              <a:rPr lang="en-US" baseline="0" dirty="0" err="1" smtClean="0"/>
              <a:t>x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The residue is a quadratic function so we can find a closed</a:t>
            </a:r>
            <a:r>
              <a:rPr lang="en-US" baseline="0" dirty="0" smtClean="0"/>
              <a:t> form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15</a:t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to isolate</a:t>
            </a:r>
            <a:r>
              <a:rPr lang="en-US" baseline="0" dirty="0" smtClean="0"/>
              <a:t> d in the expression – this is what we are interested in estimating.</a:t>
            </a:r>
            <a:endParaRPr lang="en-US" dirty="0" smtClean="0"/>
          </a:p>
          <a:p>
            <a:r>
              <a:rPr lang="en-US" dirty="0" smtClean="0"/>
              <a:t>Notice</a:t>
            </a:r>
            <a:r>
              <a:rPr lang="en-US" baseline="0" dirty="0" smtClean="0"/>
              <a:t> the dimensionality of the different terms.</a:t>
            </a:r>
          </a:p>
          <a:p>
            <a:r>
              <a:rPr lang="en-US" baseline="0" dirty="0" smtClean="0"/>
              <a:t>Because of the sign flip we change the order of J(x) and I(x) in 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we know how to estimate </a:t>
            </a:r>
            <a:r>
              <a:rPr lang="en-US" baseline="0" dirty="0" err="1" smtClean="0"/>
              <a:t>d</a:t>
            </a:r>
            <a:r>
              <a:rPr lang="en-US" baseline="0" dirty="0" smtClean="0"/>
              <a:t> if we have a feature.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16</a:t>
            </a:fld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need to select features for tracking …</a:t>
            </a:r>
          </a:p>
          <a:p>
            <a:r>
              <a:rPr lang="en-US" baseline="0" dirty="0" smtClean="0"/>
              <a:t>Fixed size for simplicity, but it might be relevant to use scale adapted patches instead (an extension of the method)</a:t>
            </a:r>
            <a:endParaRPr lang="en-US" dirty="0" smtClean="0"/>
          </a:p>
          <a:p>
            <a:r>
              <a:rPr lang="en-US" dirty="0" smtClean="0"/>
              <a:t>We need good texture to track:</a:t>
            </a:r>
          </a:p>
          <a:p>
            <a:r>
              <a:rPr lang="en-US" dirty="0" smtClean="0"/>
              <a:t>Flat patches leads to numerical instability – we cannot hope to get good displacement estimates.</a:t>
            </a:r>
          </a:p>
          <a:p>
            <a:r>
              <a:rPr lang="en-US" dirty="0" smtClean="0"/>
              <a:t>Edges are bad because</a:t>
            </a:r>
            <a:r>
              <a:rPr lang="en-US" baseline="0" dirty="0" smtClean="0"/>
              <a:t> of the aperture problem.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is also possible to use overlapping patches,</a:t>
            </a:r>
            <a:r>
              <a:rPr lang="en-US" baseline="0" dirty="0" smtClean="0"/>
              <a:t> simply more computationally demanding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17</a:t>
            </a:fld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Middle: Smallest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eigenvalue</a:t>
            </a:r>
            <a:r>
              <a:rPr lang="en-US" baseline="0" dirty="0" smtClean="0"/>
              <a:t> at every pixel.</a:t>
            </a:r>
          </a:p>
          <a:p>
            <a:r>
              <a:rPr lang="en-US" baseline="0" dirty="0" smtClean="0"/>
              <a:t>Right: Keep only those patches surviving the threshold test and that do not overlap with previously accepted patches.</a:t>
            </a:r>
          </a:p>
          <a:p>
            <a:r>
              <a:rPr lang="en-US" baseline="0" dirty="0" smtClean="0"/>
              <a:t>Notice that we detect corners and textured regions.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18</a:t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Could be done once at initial frame or could be repeated for each frame to allow for new features to</a:t>
            </a:r>
            <a:r>
              <a:rPr lang="en-US" baseline="0" dirty="0" smtClean="0"/>
              <a:t> appear. In this case we need to do the stability check in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baseline="0" dirty="0" smtClean="0"/>
              <a:t>We can get sub-pixel precision on displacement estimate by iterating the estimation step.</a:t>
            </a:r>
          </a:p>
          <a:p>
            <a:pPr marL="228600" indent="-228600">
              <a:buNone/>
            </a:pPr>
            <a:r>
              <a:rPr lang="en-US" baseline="0" dirty="0" smtClean="0"/>
              <a:t>Convergence means either a fix number of iterations or the residue being smaller than some threshold. </a:t>
            </a:r>
            <a:r>
              <a:rPr lang="en-US" baseline="0" dirty="0" err="1" smtClean="0"/>
              <a:t>Tomasi-Kanade</a:t>
            </a:r>
            <a:r>
              <a:rPr lang="en-US" baseline="0" dirty="0" smtClean="0"/>
              <a:t> report that 5 </a:t>
            </a:r>
            <a:r>
              <a:rPr lang="en-US" baseline="0" smtClean="0"/>
              <a:t>iterations are </a:t>
            </a:r>
            <a:r>
              <a:rPr lang="en-US" baseline="0" dirty="0" smtClean="0"/>
              <a:t>usually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20</a:t>
            </a:fld>
            <a:endParaRPr lang="da-D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21</a:t>
            </a:fld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flickering is</a:t>
            </a:r>
            <a:r>
              <a:rPr lang="en-US" baseline="0" dirty="0" smtClean="0"/>
              <a:t> an artifact in the video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some features survive longer than other and new features appear all the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22</a:t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continue our discussion of visual motion analysis – Francois</a:t>
            </a:r>
            <a:r>
              <a:rPr lang="en-US" baseline="0" dirty="0" smtClean="0"/>
              <a:t> covered optical flow and apparent motion.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</a:t>
            </a:fld>
            <a:endParaRPr lang="da-D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methods for adaptively choosing the</a:t>
            </a:r>
            <a:r>
              <a:rPr lang="en-US" baseline="0" dirty="0" smtClean="0"/>
              <a:t> patch size.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Lets look at an extension which tries</a:t>
            </a:r>
            <a:r>
              <a:rPr lang="en-US" baseline="0" dirty="0" smtClean="0"/>
              <a:t> to remedy the first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23</a:t>
            </a:fld>
            <a:endParaRPr lang="da-D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 represents</a:t>
            </a:r>
            <a:r>
              <a:rPr lang="en-US" baseline="0" dirty="0" smtClean="0"/>
              <a:t> rotation, scaling and shearing. Translation is given by </a:t>
            </a:r>
            <a:r>
              <a:rPr lang="en-US" baseline="0" dirty="0" err="1" smtClean="0"/>
              <a:t>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 from before is a sub-matrix of 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24</a:t>
            </a:fld>
            <a:endParaRPr lang="da-D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 material:</a:t>
            </a:r>
            <a:r>
              <a:rPr lang="en-US" baseline="0" dirty="0" smtClean="0"/>
              <a:t> I recommend this paper – it’s a classic and many filtering methods are based on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28</a:t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Object: The head of Richard Feynman.</a:t>
            </a:r>
          </a:p>
          <a:p>
            <a:endParaRPr lang="en-US" dirty="0" smtClean="0"/>
          </a:p>
          <a:p>
            <a:r>
              <a:rPr lang="en-US" dirty="0" smtClean="0"/>
              <a:t>Actually the output of two different trackers (red and green circles)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</a:t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DoF</a:t>
            </a:r>
            <a:r>
              <a:rPr lang="en-US" dirty="0" smtClean="0"/>
              <a:t>: Non-rigid</a:t>
            </a:r>
            <a:r>
              <a:rPr lang="en-US" baseline="0" dirty="0" smtClean="0"/>
              <a:t> objects like clothing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5</a:t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look at a specific feature</a:t>
            </a:r>
            <a:r>
              <a:rPr lang="en-US" baseline="0" dirty="0" smtClean="0"/>
              <a:t> matching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7</a:t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Again two different approaches.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8</a:t>
            </a:fld>
            <a:endParaRPr lang="da-D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10</a:t>
            </a:fld>
            <a:endParaRPr lang="da-D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two different approaches. The differences lie in the filtering technique being used.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Notice how</a:t>
            </a:r>
            <a:r>
              <a:rPr lang="en-US" baseline="0" dirty="0" smtClean="0"/>
              <a:t> stable the green circle is compared to the red both to scene jitter and occlusions (the arms of the girl).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11</a:t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hard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12</a:t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\\VBOXSVR\francois\Documents\Courses\VisionAndImageProcessing\lectures\Kim\movies\Okuma_bpf-c-139f.mpg" TargetMode="External"/><Relationship Id="rId1" Type="http://schemas.microsoft.com/office/2007/relationships/media" Target="file:///\\VBOXSVR\francois\Documents\Courses\VisionAndImageProcessing\lectures\Kim\movies\Okuma_bpf-c-139f.mpg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3.emf"/><Relationship Id="rId18" Type="http://schemas.openxmlformats.org/officeDocument/2006/relationships/oleObject" Target="../embeddings/oleObject8.bin"/><Relationship Id="rId3" Type="http://schemas.openxmlformats.org/officeDocument/2006/relationships/notesSlide" Target="../notesSlides/notesSlide11.xml"/><Relationship Id="rId21" Type="http://schemas.openxmlformats.org/officeDocument/2006/relationships/image" Target="../media/image17.emf"/><Relationship Id="rId7" Type="http://schemas.openxmlformats.org/officeDocument/2006/relationships/image" Target="../media/image10.e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5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2.emf"/><Relationship Id="rId5" Type="http://schemas.openxmlformats.org/officeDocument/2006/relationships/image" Target="../media/image9.emf"/><Relationship Id="rId15" Type="http://schemas.openxmlformats.org/officeDocument/2006/relationships/image" Target="../media/image14.emf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6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1.emf"/><Relationship Id="rId14" Type="http://schemas.openxmlformats.org/officeDocument/2006/relationships/oleObject" Target="../embeddings/oleObject6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13" Type="http://schemas.openxmlformats.org/officeDocument/2006/relationships/image" Target="../media/image22.e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emf"/><Relationship Id="rId12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1.bin"/><Relationship Id="rId11" Type="http://schemas.openxmlformats.org/officeDocument/2006/relationships/image" Target="../media/image21.emf"/><Relationship Id="rId5" Type="http://schemas.openxmlformats.org/officeDocument/2006/relationships/image" Target="../media/image18.emf"/><Relationship Id="rId15" Type="http://schemas.openxmlformats.org/officeDocument/2006/relationships/image" Target="../media/image23.emf"/><Relationship Id="rId10" Type="http://schemas.openxmlformats.org/officeDocument/2006/relationships/oleObject" Target="../embeddings/oleObject13.bin"/><Relationship Id="rId4" Type="http://schemas.openxmlformats.org/officeDocument/2006/relationships/oleObject" Target="../embeddings/oleObject10.bin"/><Relationship Id="rId9" Type="http://schemas.openxmlformats.org/officeDocument/2006/relationships/image" Target="../media/image20.emf"/><Relationship Id="rId1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13" Type="http://schemas.openxmlformats.org/officeDocument/2006/relationships/image" Target="../media/image28.emf"/><Relationship Id="rId18" Type="http://schemas.openxmlformats.org/officeDocument/2006/relationships/oleObject" Target="../embeddings/oleObject23.bin"/><Relationship Id="rId3" Type="http://schemas.openxmlformats.org/officeDocument/2006/relationships/notesSlide" Target="../notesSlides/notesSlide13.xml"/><Relationship Id="rId21" Type="http://schemas.openxmlformats.org/officeDocument/2006/relationships/image" Target="../media/image32.emf"/><Relationship Id="rId7" Type="http://schemas.openxmlformats.org/officeDocument/2006/relationships/image" Target="../media/image25.emf"/><Relationship Id="rId12" Type="http://schemas.openxmlformats.org/officeDocument/2006/relationships/oleObject" Target="../embeddings/oleObject20.bin"/><Relationship Id="rId17" Type="http://schemas.openxmlformats.org/officeDocument/2006/relationships/image" Target="../media/image30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2.bin"/><Relationship Id="rId20" Type="http://schemas.openxmlformats.org/officeDocument/2006/relationships/oleObject" Target="../embeddings/oleObject24.bin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27.emf"/><Relationship Id="rId5" Type="http://schemas.openxmlformats.org/officeDocument/2006/relationships/image" Target="../media/image24.emf"/><Relationship Id="rId15" Type="http://schemas.openxmlformats.org/officeDocument/2006/relationships/image" Target="../media/image29.emf"/><Relationship Id="rId10" Type="http://schemas.openxmlformats.org/officeDocument/2006/relationships/oleObject" Target="../embeddings/oleObject19.bin"/><Relationship Id="rId19" Type="http://schemas.openxmlformats.org/officeDocument/2006/relationships/image" Target="../media/image31.e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26.emf"/><Relationship Id="rId14" Type="http://schemas.openxmlformats.org/officeDocument/2006/relationships/oleObject" Target="../embeddings/oleObject21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7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3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33.emf"/><Relationship Id="rId4" Type="http://schemas.openxmlformats.org/officeDocument/2006/relationships/oleObject" Target="../embeddings/oleObject25.bin"/><Relationship Id="rId9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tiff"/><Relationship Id="rId4" Type="http://schemas.openxmlformats.org/officeDocument/2006/relationships/image" Target="../media/image37.tif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0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9.bin"/><Relationship Id="rId11" Type="http://schemas.openxmlformats.org/officeDocument/2006/relationships/image" Target="../media/image42.emf"/><Relationship Id="rId5" Type="http://schemas.openxmlformats.org/officeDocument/2006/relationships/image" Target="../media/image39.emf"/><Relationship Id="rId10" Type="http://schemas.openxmlformats.org/officeDocument/2006/relationships/oleObject" Target="../embeddings/oleObject31.bin"/><Relationship Id="rId4" Type="http://schemas.openxmlformats.org/officeDocument/2006/relationships/oleObject" Target="../embeddings/oleObject28.bin"/><Relationship Id="rId9" Type="http://schemas.openxmlformats.org/officeDocument/2006/relationships/image" Target="../media/image41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4.bin"/><Relationship Id="rId13" Type="http://schemas.openxmlformats.org/officeDocument/2006/relationships/image" Target="../media/image47.emf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44.emf"/><Relationship Id="rId12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33.bin"/><Relationship Id="rId11" Type="http://schemas.openxmlformats.org/officeDocument/2006/relationships/image" Target="../media/image46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10" Type="http://schemas.openxmlformats.org/officeDocument/2006/relationships/oleObject" Target="../embeddings/oleObject35.bin"/><Relationship Id="rId4" Type="http://schemas.openxmlformats.org/officeDocument/2006/relationships/oleObject" Target="../embeddings/oleObject32.bin"/><Relationship Id="rId9" Type="http://schemas.openxmlformats.org/officeDocument/2006/relationships/image" Target="../media/image45.emf"/><Relationship Id="rId14" Type="http://schemas.openxmlformats.org/officeDocument/2006/relationships/oleObject" Target="../embeddings/oleObject37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0.bin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39.bin"/><Relationship Id="rId11" Type="http://schemas.openxmlformats.org/officeDocument/2006/relationships/image" Target="../media/image52.emf"/><Relationship Id="rId5" Type="http://schemas.openxmlformats.org/officeDocument/2006/relationships/image" Target="../media/image49.emf"/><Relationship Id="rId10" Type="http://schemas.openxmlformats.org/officeDocument/2006/relationships/oleObject" Target="../embeddings/oleObject41.bin"/><Relationship Id="rId4" Type="http://schemas.openxmlformats.org/officeDocument/2006/relationships/oleObject" Target="../embeddings/oleObject38.bin"/><Relationship Id="rId9" Type="http://schemas.openxmlformats.org/officeDocument/2006/relationships/image" Target="../media/image5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\\VBOXSVR\francois\Documents\Courses\VisionAndImageProcessing\lectures\Kim\movies\gpuklt.avi" TargetMode="External"/><Relationship Id="rId1" Type="http://schemas.microsoft.com/office/2007/relationships/media" Target="file:///\\VBOXSVR\francois\Documents\Courses\VisionAndImageProcessing\lectures\Kim\movies\gpuklt.avi" TargetMode="External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4.bin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43.bin"/><Relationship Id="rId5" Type="http://schemas.openxmlformats.org/officeDocument/2006/relationships/image" Target="../media/image54.emf"/><Relationship Id="rId4" Type="http://schemas.openxmlformats.org/officeDocument/2006/relationships/oleObject" Target="../embeddings/oleObject42.bin"/><Relationship Id="rId9" Type="http://schemas.openxmlformats.org/officeDocument/2006/relationships/image" Target="../media/image5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\\VBOXSVR\francois\Documents\Courses\VisionAndImageProcessing\lectures\Kim\movies\gpuklt.avi" TargetMode="External"/><Relationship Id="rId1" Type="http://schemas.microsoft.com/office/2007/relationships/media" Target="file:///\\VBOXSVR\francois\Documents\Courses\VisionAndImageProcessing\lectures\Kim\movies\gpuklt.avi" TargetMode="Externa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\\VBOXSVR\francois\Documents\Courses\VisionAndImageProcessing\lectures\Kim\movies\feynman.mp4" TargetMode="External"/><Relationship Id="rId1" Type="http://schemas.microsoft.com/office/2007/relationships/media" Target="file:///\\VBOXSVR\francois\Documents\Courses\VisionAndImageProcessing\lectures\Kim\movies\feynman.mp4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\\VBOXSVR\francois\Documents\Courses\VisionAndImageProcessing\lectures\Kim\movies\rafting.mp4" TargetMode="External"/><Relationship Id="rId1" Type="http://schemas.microsoft.com/office/2007/relationships/media" Target="file:///\\VBOXSVR\francois\Documents\Courses\VisionAndImageProcessing\lectures\Kim\movies\rafting.mp4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5" Type="http://schemas.microsoft.com/office/2007/relationships/media" Target="../media/media3.mp4"/><Relationship Id="rId10" Type="http://schemas.openxmlformats.org/officeDocument/2006/relationships/image" Target="../media/image6.png"/><Relationship Id="rId4" Type="http://schemas.openxmlformats.org/officeDocument/2006/relationships/video" Target="../media/media2.mp4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Visual Tracking:</a:t>
            </a:r>
            <a:br>
              <a:rPr lang="en-US" sz="2800" dirty="0" smtClean="0"/>
            </a:br>
            <a:r>
              <a:rPr lang="en-US" dirty="0" smtClean="0"/>
              <a:t>Monocular 2D point tracking</a:t>
            </a:r>
            <a:endParaRPr lang="da-DK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800" dirty="0" smtClean="0"/>
              <a:t>François Lauze,</a:t>
            </a:r>
          </a:p>
          <a:p>
            <a:r>
              <a:rPr lang="da-DK" sz="1800" dirty="0" smtClean="0"/>
              <a:t>Slides by Kim </a:t>
            </a:r>
            <a:r>
              <a:rPr lang="da-DK" sz="1800" dirty="0"/>
              <a:t>Steenstrup </a:t>
            </a:r>
            <a:r>
              <a:rPr lang="da-DK" sz="1800" dirty="0" smtClean="0"/>
              <a:t>Pedersen</a:t>
            </a:r>
            <a:endParaRPr lang="da-DK" sz="18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>
                <a:solidFill>
                  <a:schemeClr val="tx2"/>
                </a:solidFill>
              </a:rPr>
            </a:br>
            <a:endParaRPr lang="da-DK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steps in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 representation and localization:</a:t>
            </a:r>
          </a:p>
          <a:p>
            <a:pPr lvl="1"/>
            <a:r>
              <a:rPr lang="en-US" dirty="0" smtClean="0"/>
              <a:t>Choose an appropriate representation for the target (e.g. position and scale, 2D/3D wireframe model, …)</a:t>
            </a:r>
          </a:p>
          <a:p>
            <a:pPr lvl="1"/>
            <a:r>
              <a:rPr lang="en-US" dirty="0" smtClean="0"/>
              <a:t>Localization: Estimate the parameters in the target representation.</a:t>
            </a:r>
          </a:p>
          <a:p>
            <a:r>
              <a:rPr lang="en-US" dirty="0" smtClean="0"/>
              <a:t>Filtering:</a:t>
            </a:r>
          </a:p>
          <a:p>
            <a:pPr lvl="1"/>
            <a:r>
              <a:rPr lang="en-US" dirty="0" smtClean="0"/>
              <a:t>Noise and numerical instabilities introduce drift in the tracker.</a:t>
            </a:r>
          </a:p>
          <a:p>
            <a:pPr lvl="1"/>
            <a:r>
              <a:rPr lang="en-US" dirty="0" smtClean="0"/>
              <a:t>This can be handled by introducing temporal filtering, such as Bayesian stochastic filtering.</a:t>
            </a:r>
          </a:p>
          <a:p>
            <a:r>
              <a:rPr lang="en-US" dirty="0" smtClean="0"/>
              <a:t>Data association:</a:t>
            </a:r>
          </a:p>
          <a:p>
            <a:pPr lvl="1"/>
            <a:r>
              <a:rPr lang="en-US" dirty="0" smtClean="0"/>
              <a:t>How do we make sure that we are tracking the same object in all frames.</a:t>
            </a:r>
          </a:p>
          <a:p>
            <a:pPr lvl="1"/>
            <a:r>
              <a:rPr lang="en-US" dirty="0" smtClean="0"/>
              <a:t>Especially important for multi-target tracking.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filtering problem</a:t>
            </a:r>
            <a:br>
              <a:rPr lang="en-US" dirty="0" smtClean="0"/>
            </a:br>
            <a:r>
              <a:rPr lang="en-US" dirty="0" smtClean="0"/>
              <a:t>Two different filtering techniques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62484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Results from </a:t>
            </a:r>
            <a:r>
              <a:rPr lang="en-US" sz="1600" dirty="0" err="1" smtClean="0"/>
              <a:t>Hauberg-Lauze-Pedersen</a:t>
            </a:r>
            <a:r>
              <a:rPr lang="en-US" sz="1600" dirty="0" smtClean="0"/>
              <a:t>, JMIV 2012</a:t>
            </a:r>
            <a:endParaRPr lang="en-US" sz="1600" dirty="0"/>
          </a:p>
        </p:txBody>
      </p:sp>
      <p:pic>
        <p:nvPicPr>
          <p:cNvPr id="6" name="10851_2012_372_MOESM3_ES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892300"/>
            <a:ext cx="8229600" cy="394335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association is a hard problem:</a:t>
            </a:r>
            <a:br>
              <a:rPr lang="en-US" dirty="0" smtClean="0"/>
            </a:br>
            <a:r>
              <a:rPr lang="en-US" dirty="0" smtClean="0"/>
              <a:t>Keeping track of the player IDs</a:t>
            </a:r>
            <a:endParaRPr lang="en-US" dirty="0"/>
          </a:p>
        </p:txBody>
      </p:sp>
      <p:pic>
        <p:nvPicPr>
          <p:cNvPr id="4" name="Okuma_bpf-c-139f.mpg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0" y="2339181"/>
            <a:ext cx="4064000" cy="3048000"/>
          </a:xfrm>
        </p:spPr>
      </p:pic>
      <p:sp>
        <p:nvSpPr>
          <p:cNvPr id="5" name="TextBox 4"/>
          <p:cNvSpPr txBox="1"/>
          <p:nvPr/>
        </p:nvSpPr>
        <p:spPr>
          <a:xfrm>
            <a:off x="3657600" y="62484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Okuma et al., “Boosted Particle Filter.” ECCV ‘04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Tracking by matching features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Kanade-Lucas-Tomasi</a:t>
            </a:r>
            <a:r>
              <a:rPr lang="en-US" dirty="0" smtClean="0"/>
              <a:t> (KLT) 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 </a:t>
            </a:r>
          </a:p>
          <a:p>
            <a:pPr lvl="1"/>
            <a:r>
              <a:rPr lang="en-US" dirty="0" smtClean="0"/>
              <a:t>Track features between frames essentially using the Lucas-</a:t>
            </a:r>
            <a:r>
              <a:rPr lang="en-US" dirty="0" err="1" smtClean="0"/>
              <a:t>Kanade</a:t>
            </a:r>
            <a:r>
              <a:rPr lang="en-US" dirty="0" smtClean="0"/>
              <a:t> optic flow algorithm.</a:t>
            </a:r>
          </a:p>
          <a:p>
            <a:pPr lvl="1"/>
            <a:r>
              <a:rPr lang="en-US" dirty="0" smtClean="0"/>
              <a:t>Only select good features to track and drop features when they become unstable.</a:t>
            </a:r>
          </a:p>
          <a:p>
            <a:r>
              <a:rPr lang="en-US" dirty="0" smtClean="0"/>
              <a:t>Video sequence:</a:t>
            </a:r>
          </a:p>
          <a:p>
            <a:r>
              <a:rPr lang="en-US" dirty="0" smtClean="0"/>
              <a:t>Local image model:</a:t>
            </a:r>
            <a:br>
              <a:rPr lang="en-US" dirty="0" smtClean="0"/>
            </a:br>
            <a:r>
              <a:rPr lang="en-US" dirty="0" smtClean="0"/>
              <a:t>where                                            is the image at         ,</a:t>
            </a:r>
            <a:br>
              <a:rPr lang="en-US" dirty="0" smtClean="0"/>
            </a:br>
            <a:r>
              <a:rPr lang="en-US" dirty="0" smtClean="0"/>
              <a:t>                        is the image at time    ,</a:t>
            </a:r>
            <a:br>
              <a:rPr lang="en-US" dirty="0" smtClean="0"/>
            </a:br>
            <a:r>
              <a:rPr lang="en-US" dirty="0" smtClean="0"/>
              <a:t>the displacement               , and         represent noise.</a:t>
            </a:r>
          </a:p>
          <a:p>
            <a:r>
              <a:rPr lang="en-US" dirty="0" smtClean="0"/>
              <a:t>We want to find displacement </a:t>
            </a:r>
            <a:r>
              <a:rPr lang="en-US" b="1" dirty="0" smtClean="0"/>
              <a:t>d </a:t>
            </a:r>
            <a:r>
              <a:rPr lang="en-US" dirty="0" smtClean="0"/>
              <a:t>that minimize the residue (matching error) on a patch window </a:t>
            </a:r>
            <a:r>
              <a:rPr lang="en-US" i="1" dirty="0" smtClean="0"/>
              <a:t>W</a:t>
            </a:r>
            <a:r>
              <a:rPr lang="en-US" dirty="0" smtClean="0"/>
              <a:t>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276600" y="3498851"/>
          <a:ext cx="1066800" cy="34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3" name="Equation" r:id="rId4" imgW="508000" imgH="165100" progId="Equation.3">
                  <p:embed/>
                </p:oleObj>
              </mc:Choice>
              <mc:Fallback>
                <p:oleObj name="Equation" r:id="rId4" imgW="508000" imgH="165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498851"/>
                        <a:ext cx="1066800" cy="3467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3600450" y="3948112"/>
          <a:ext cx="280035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4" name="Equation" r:id="rId6" imgW="1333500" imgH="152400" progId="Equation.3">
                  <p:embed/>
                </p:oleObj>
              </mc:Choice>
              <mc:Fallback>
                <p:oleObj name="Equation" r:id="rId6" imgW="1333500" imgH="15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3948112"/>
                        <a:ext cx="280035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1703387" y="4276725"/>
          <a:ext cx="370681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5" name="Equation" r:id="rId8" imgW="1765300" imgH="190500" progId="Equation.3">
                  <p:embed/>
                </p:oleObj>
              </mc:Choice>
              <mc:Fallback>
                <p:oleObj name="Equation" r:id="rId8" imgW="1765300" imgH="1905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7" y="4276725"/>
                        <a:ext cx="3706813" cy="398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7539038" y="4319588"/>
          <a:ext cx="614362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6" name="Equation" r:id="rId10" imgW="292100" imgH="114300" progId="Equation.3">
                  <p:embed/>
                </p:oleObj>
              </mc:Choice>
              <mc:Fallback>
                <p:oleObj name="Equation" r:id="rId10" imgW="292100" imgH="1143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9038" y="4319588"/>
                        <a:ext cx="614362" cy="239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914400" y="4635500"/>
          <a:ext cx="189230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7" name="Equation" r:id="rId12" imgW="901700" imgH="165100" progId="Equation.3">
                  <p:embed/>
                </p:oleObj>
              </mc:Choice>
              <mc:Fallback>
                <p:oleObj name="Equation" r:id="rId12" imgW="901700" imgH="1651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635500"/>
                        <a:ext cx="1892300" cy="344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5715000" y="4648200"/>
          <a:ext cx="185737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8" name="Equation" r:id="rId14" imgW="88900" imgH="114300" progId="Equation.3">
                  <p:embed/>
                </p:oleObj>
              </mc:Choice>
              <mc:Fallback>
                <p:oleObj name="Equation" r:id="rId14" imgW="88900" imgH="1143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648200"/>
                        <a:ext cx="185737" cy="23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8"/>
          <p:cNvGraphicFramePr>
            <a:graphicFrameLocks noChangeAspect="1"/>
          </p:cNvGraphicFramePr>
          <p:nvPr/>
        </p:nvGraphicFramePr>
        <p:xfrm>
          <a:off x="5149850" y="5029200"/>
          <a:ext cx="64135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19" name="Equation" r:id="rId16" imgW="304800" imgH="152400" progId="Equation.3">
                  <p:embed/>
                </p:oleObj>
              </mc:Choice>
              <mc:Fallback>
                <p:oleObj name="Equation" r:id="rId16" imgW="304800" imgH="1524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0" y="5029200"/>
                        <a:ext cx="64135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7" name="Object 9"/>
          <p:cNvGraphicFramePr>
            <a:graphicFrameLocks noChangeAspect="1"/>
          </p:cNvGraphicFramePr>
          <p:nvPr/>
        </p:nvGraphicFramePr>
        <p:xfrm>
          <a:off x="933450" y="6129338"/>
          <a:ext cx="40814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20" name="Equation" r:id="rId18" imgW="1943100" imgH="266700" progId="Equation.3">
                  <p:embed/>
                </p:oleObj>
              </mc:Choice>
              <mc:Fallback>
                <p:oleObj name="Equation" r:id="rId18" imgW="1943100" imgH="2667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6129338"/>
                        <a:ext cx="4081463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3276600" y="4905375"/>
          <a:ext cx="13096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121" name="Equation" r:id="rId20" imgW="622300" imgH="241300" progId="Equation.3">
                  <p:embed/>
                </p:oleObj>
              </mc:Choice>
              <mc:Fallback>
                <p:oleObj name="Equation" r:id="rId20" imgW="622300" imgH="2413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905375"/>
                        <a:ext cx="1309688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KLT: Solving for the image displacement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Linearization of image by truncated Taylor series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</a:t>
            </a:r>
          </a:p>
          <a:p>
            <a:endParaRPr lang="en-US" dirty="0" smtClean="0"/>
          </a:p>
          <a:p>
            <a:r>
              <a:rPr lang="en-US" dirty="0" smtClean="0"/>
              <a:t>Plug into residue expression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 closed form solution exist by differentiation </a:t>
            </a:r>
            <a:r>
              <a:rPr lang="en-US" dirty="0" err="1" smtClean="0"/>
              <a:t>wrt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(continues on next slide)</a:t>
            </a:r>
            <a:endParaRPr lang="en-US" dirty="0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889000" y="2089150"/>
          <a:ext cx="27193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0" name="Equation" r:id="rId4" imgW="1295400" imgH="203200" progId="Equation.3">
                  <p:embed/>
                </p:oleObj>
              </mc:Choice>
              <mc:Fallback>
                <p:oleObj name="Equation" r:id="rId4" imgW="12954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2089150"/>
                        <a:ext cx="2719388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"/>
          <p:cNvGraphicFramePr>
            <a:graphicFrameLocks noChangeAspect="1"/>
          </p:cNvGraphicFramePr>
          <p:nvPr/>
        </p:nvGraphicFramePr>
        <p:xfrm>
          <a:off x="1776412" y="2444750"/>
          <a:ext cx="591978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1" name="Equation" r:id="rId6" imgW="2819400" imgH="469900" progId="Equation.3">
                  <p:embed/>
                </p:oleObj>
              </mc:Choice>
              <mc:Fallback>
                <p:oleObj name="Equation" r:id="rId6" imgW="2819400" imgH="4699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2" y="2444750"/>
                        <a:ext cx="5919788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944563" y="4089400"/>
          <a:ext cx="437673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2" name="Equation" r:id="rId8" imgW="2082800" imgH="292100" progId="Equation.3">
                  <p:embed/>
                </p:oleObj>
              </mc:Choice>
              <mc:Fallback>
                <p:oleObj name="Equation" r:id="rId8" imgW="2082800" imgH="2921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4089400"/>
                        <a:ext cx="4376737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5"/>
          <p:cNvGraphicFramePr>
            <a:graphicFrameLocks noChangeAspect="1"/>
          </p:cNvGraphicFramePr>
          <p:nvPr/>
        </p:nvGraphicFramePr>
        <p:xfrm>
          <a:off x="7608887" y="4756150"/>
          <a:ext cx="13065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3" name="Equation" r:id="rId10" imgW="622300" imgH="203200" progId="Equation.3">
                  <p:embed/>
                </p:oleObj>
              </mc:Choice>
              <mc:Fallback>
                <p:oleObj name="Equation" r:id="rId10" imgW="6223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887" y="4756150"/>
                        <a:ext cx="13065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306656"/>
              </p:ext>
            </p:extLst>
          </p:nvPr>
        </p:nvGraphicFramePr>
        <p:xfrm>
          <a:off x="899592" y="5301208"/>
          <a:ext cx="48275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4" name="Equation" r:id="rId12" imgW="2298700" imgH="393700" progId="Equation.3">
                  <p:embed/>
                </p:oleObj>
              </mc:Choice>
              <mc:Fallback>
                <p:oleObj name="Equation" r:id="rId12" imgW="2298700" imgH="3937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301208"/>
                        <a:ext cx="4827588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34200" y="5257801"/>
            <a:ext cx="2057400" cy="1477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 chain rule and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7467600" y="5943600"/>
          <a:ext cx="105392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75" name="Equation" r:id="rId14" imgW="584200" imgH="381000" progId="Equation.3">
                  <p:embed/>
                </p:oleObj>
              </mc:Choice>
              <mc:Fallback>
                <p:oleObj name="Equation" r:id="rId14" imgW="584200" imgH="3810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5943600"/>
                        <a:ext cx="105392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KLT: Solving for the image displacement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This is just a system of linear equations</a:t>
            </a:r>
            <a:br>
              <a:rPr lang="en-US" dirty="0" smtClean="0"/>
            </a:br>
            <a:r>
              <a:rPr lang="en-US" dirty="0" smtClean="0"/>
              <a:t>            with solution</a:t>
            </a:r>
          </a:p>
          <a:p>
            <a:r>
              <a:rPr lang="en-US" dirty="0" smtClean="0"/>
              <a:t>         “Harris” matrix aka structure tensor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Gradient scaled by the residue</a:t>
            </a:r>
            <a:endParaRPr lang="en-US" dirty="0"/>
          </a:p>
        </p:txBody>
      </p:sp>
      <p:graphicFrame>
        <p:nvGraphicFramePr>
          <p:cNvPr id="399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839898"/>
              </p:ext>
            </p:extLst>
          </p:nvPr>
        </p:nvGraphicFramePr>
        <p:xfrm>
          <a:off x="683568" y="1700808"/>
          <a:ext cx="509428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3" name="Equation" r:id="rId4" imgW="2425700" imgH="292100" progId="Equation.3">
                  <p:embed/>
                </p:oleObj>
              </mc:Choice>
              <mc:Fallback>
                <p:oleObj name="Equation" r:id="rId4" imgW="2425700" imgH="2921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700808"/>
                        <a:ext cx="5094288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7"/>
          <p:cNvGraphicFramePr>
            <a:graphicFrameLocks noChangeAspect="1"/>
          </p:cNvGraphicFramePr>
          <p:nvPr/>
        </p:nvGraphicFramePr>
        <p:xfrm>
          <a:off x="568325" y="2514600"/>
          <a:ext cx="6137275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4" name="Equation" r:id="rId6" imgW="2921000" imgH="317500" progId="Equation.3">
                  <p:embed/>
                </p:oleObj>
              </mc:Choice>
              <mc:Fallback>
                <p:oleObj name="Equation" r:id="rId6" imgW="2921000" imgH="3175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2514600"/>
                        <a:ext cx="6137275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010400" y="1556792"/>
            <a:ext cx="2057400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 that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399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883843"/>
              </p:ext>
            </p:extLst>
          </p:nvPr>
        </p:nvGraphicFramePr>
        <p:xfrm>
          <a:off x="7062788" y="2021817"/>
          <a:ext cx="1852612" cy="4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5" name="Equation" r:id="rId8" imgW="990600" imgH="241300" progId="Equation.3">
                  <p:embed/>
                </p:oleObj>
              </mc:Choice>
              <mc:Fallback>
                <p:oleObj name="Equation" r:id="rId8" imgW="990600" imgH="2413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2788" y="2021817"/>
                        <a:ext cx="1852612" cy="449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6" name="Object 10"/>
          <p:cNvGraphicFramePr>
            <a:graphicFrameLocks noChangeAspect="1"/>
          </p:cNvGraphicFramePr>
          <p:nvPr/>
        </p:nvGraphicFramePr>
        <p:xfrm>
          <a:off x="868363" y="3849687"/>
          <a:ext cx="960437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6" name="Equation" r:id="rId10" imgW="457200" imgH="127000" progId="Equation.3">
                  <p:embed/>
                </p:oleObj>
              </mc:Choice>
              <mc:Fallback>
                <p:oleObj name="Equation" r:id="rId10" imgW="457200" imgH="127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3849687"/>
                        <a:ext cx="960437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7" name="Object 11"/>
          <p:cNvGraphicFramePr>
            <a:graphicFrameLocks noChangeAspect="1"/>
          </p:cNvGraphicFramePr>
          <p:nvPr/>
        </p:nvGraphicFramePr>
        <p:xfrm>
          <a:off x="3654425" y="3770312"/>
          <a:ext cx="11461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7" name="Equation" r:id="rId12" imgW="546100" imgH="165100" progId="Equation.3">
                  <p:embed/>
                </p:oleObj>
              </mc:Choice>
              <mc:Fallback>
                <p:oleObj name="Equation" r:id="rId12" imgW="546100" imgH="1651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4425" y="3770312"/>
                        <a:ext cx="1146175" cy="344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8" name="Object 12"/>
          <p:cNvGraphicFramePr>
            <a:graphicFrameLocks noChangeAspect="1"/>
          </p:cNvGraphicFramePr>
          <p:nvPr/>
        </p:nvGraphicFramePr>
        <p:xfrm>
          <a:off x="685800" y="4446587"/>
          <a:ext cx="73660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8" name="Equation" r:id="rId14" imgW="3505200" imgH="495300" progId="Equation.3">
                  <p:embed/>
                </p:oleObj>
              </mc:Choice>
              <mc:Fallback>
                <p:oleObj name="Equation" r:id="rId14" imgW="3505200" imgH="4953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446587"/>
                        <a:ext cx="7366000" cy="1039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9" name="Object 13"/>
          <p:cNvGraphicFramePr>
            <a:graphicFrameLocks noChangeAspect="1"/>
          </p:cNvGraphicFramePr>
          <p:nvPr/>
        </p:nvGraphicFramePr>
        <p:xfrm>
          <a:off x="685800" y="5797550"/>
          <a:ext cx="755173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79" name="Equation" r:id="rId16" imgW="3594100" imgH="469900" progId="Equation.3">
                  <p:embed/>
                </p:oleObj>
              </mc:Choice>
              <mc:Fallback>
                <p:oleObj name="Equation" r:id="rId16" imgW="3594100" imgH="4699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797550"/>
                        <a:ext cx="7551738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0" name="Object 14"/>
          <p:cNvGraphicFramePr>
            <a:graphicFrameLocks noChangeAspect="1"/>
          </p:cNvGraphicFramePr>
          <p:nvPr/>
        </p:nvGraphicFramePr>
        <p:xfrm>
          <a:off x="838200" y="4267200"/>
          <a:ext cx="692150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80" name="Equation" r:id="rId18" imgW="330200" imgH="127000" progId="Equation.3">
                  <p:embed/>
                </p:oleObj>
              </mc:Choice>
              <mc:Fallback>
                <p:oleObj name="Equation" r:id="rId18" imgW="330200" imgH="1270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692150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7006931" y="3020759"/>
            <a:ext cx="2057400" cy="1203454"/>
            <a:chOff x="7006931" y="3020759"/>
            <a:chExt cx="2057400" cy="1203454"/>
          </a:xfrm>
        </p:grpSpPr>
        <p:graphicFrame>
          <p:nvGraphicFramePr>
            <p:cNvPr id="1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3799186"/>
                </p:ext>
              </p:extLst>
            </p:nvPr>
          </p:nvGraphicFramePr>
          <p:xfrm>
            <a:off x="7164288" y="3212976"/>
            <a:ext cx="1839913" cy="1011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81" name="Equation" r:id="rId20" imgW="876300" imgH="482600" progId="Equation.3">
                    <p:embed/>
                  </p:oleObj>
                </mc:Choice>
                <mc:Fallback>
                  <p:oleObj name="Equation" r:id="rId20" imgW="8763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4288" y="3212976"/>
                          <a:ext cx="1839913" cy="10112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7006931" y="3020759"/>
              <a:ext cx="2057400" cy="1200329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Recall</a:t>
              </a:r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KLT: Select features for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Choose a fixed patch size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We want to only keep patches which provide good displacement estimates – check </a:t>
            </a:r>
            <a:r>
              <a:rPr lang="en-US" dirty="0" err="1" smtClean="0"/>
              <a:t>eigenvalues</a:t>
            </a:r>
            <a:r>
              <a:rPr lang="en-US" dirty="0" smtClean="0"/>
              <a:t> of </a:t>
            </a:r>
            <a:r>
              <a:rPr lang="en-US" b="1" dirty="0" smtClean="0"/>
              <a:t>G</a:t>
            </a:r>
            <a:r>
              <a:rPr lang="en-US" dirty="0" smtClean="0"/>
              <a:t>: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If both eigenvalue are small – nearly flat patch (</a:t>
            </a:r>
            <a:r>
              <a:rPr lang="en-US" dirty="0" smtClean="0">
                <a:solidFill>
                  <a:srgbClr val="FF0000"/>
                </a:solidFill>
              </a:rPr>
              <a:t>not good, numerically instable</a:t>
            </a:r>
            <a:r>
              <a:rPr lang="en-US" dirty="0" smtClean="0"/>
              <a:t>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If one </a:t>
            </a:r>
            <a:r>
              <a:rPr lang="en-US" dirty="0" err="1" smtClean="0"/>
              <a:t>eigenvalue</a:t>
            </a:r>
            <a:r>
              <a:rPr lang="en-US" dirty="0" smtClean="0"/>
              <a:t> large and one small – edge (</a:t>
            </a:r>
            <a:r>
              <a:rPr lang="en-US" dirty="0" smtClean="0">
                <a:solidFill>
                  <a:srgbClr val="FF0000"/>
                </a:solidFill>
              </a:rPr>
              <a:t>not good</a:t>
            </a:r>
            <a:r>
              <a:rPr lang="en-US" dirty="0" smtClean="0"/>
              <a:t>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Both </a:t>
            </a:r>
            <a:r>
              <a:rPr lang="en-US" dirty="0" err="1" smtClean="0"/>
              <a:t>eigenvalues</a:t>
            </a:r>
            <a:r>
              <a:rPr lang="en-US" dirty="0" smtClean="0"/>
              <a:t> sufficiently large – corner or texture (</a:t>
            </a:r>
            <a:r>
              <a:rPr lang="en-US" dirty="0" smtClean="0">
                <a:solidFill>
                  <a:srgbClr val="008000"/>
                </a:solidFill>
              </a:rPr>
              <a:t>good</a:t>
            </a:r>
            <a:r>
              <a:rPr lang="en-US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We keep a patch / feature, if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         are the eigenvalues of </a:t>
            </a:r>
            <a:r>
              <a:rPr lang="en-US" b="1" dirty="0" smtClean="0"/>
              <a:t>G</a:t>
            </a:r>
            <a:r>
              <a:rPr lang="en-US" dirty="0" smtClean="0"/>
              <a:t>  and    a threshold.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Select non-overlapping patches in image passing the </a:t>
            </a:r>
            <a:r>
              <a:rPr lang="en-US" dirty="0" err="1" smtClean="0"/>
              <a:t>eigenvalue</a:t>
            </a:r>
            <a:r>
              <a:rPr lang="en-US" dirty="0" smtClean="0"/>
              <a:t> test.</a:t>
            </a:r>
          </a:p>
          <a:p>
            <a:pPr>
              <a:spcAft>
                <a:spcPts val="600"/>
              </a:spcAft>
              <a:buNone/>
            </a:pPr>
            <a:endParaRPr lang="en-US" dirty="0"/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836633"/>
              </p:ext>
            </p:extLst>
          </p:nvPr>
        </p:nvGraphicFramePr>
        <p:xfrm>
          <a:off x="914400" y="4896197"/>
          <a:ext cx="19462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5" name="Equation" r:id="rId4" imgW="927100" imgH="241300" progId="Equation.3">
                  <p:embed/>
                </p:oleObj>
              </mc:Choice>
              <mc:Fallback>
                <p:oleObj name="Equation" r:id="rId4" imgW="927100" imgH="241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96197"/>
                        <a:ext cx="1946275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33357"/>
              </p:ext>
            </p:extLst>
          </p:nvPr>
        </p:nvGraphicFramePr>
        <p:xfrm>
          <a:off x="1752600" y="5505797"/>
          <a:ext cx="6937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6" name="Equation" r:id="rId6" imgW="330200" imgH="177800" progId="Equation.3">
                  <p:embed/>
                </p:oleObj>
              </mc:Choice>
              <mc:Fallback>
                <p:oleObj name="Equation" r:id="rId6" imgW="3302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505797"/>
                        <a:ext cx="69373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61911"/>
              </p:ext>
            </p:extLst>
          </p:nvPr>
        </p:nvGraphicFramePr>
        <p:xfrm>
          <a:off x="6584156" y="5480397"/>
          <a:ext cx="2921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17" name="Equation" r:id="rId8" imgW="139700" imgH="177800" progId="Equation.3">
                  <p:embed/>
                </p:oleObj>
              </mc:Choice>
              <mc:Fallback>
                <p:oleObj name="Equation" r:id="rId8" imgW="139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156" y="5480397"/>
                        <a:ext cx="292100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KLT: Example of feature candidates</a:t>
            </a:r>
            <a:endParaRPr lang="en-US" dirty="0"/>
          </a:p>
        </p:txBody>
      </p:sp>
      <p:pic>
        <p:nvPicPr>
          <p:cNvPr id="4" name="Picture 3" descr="frame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2438401"/>
            <a:ext cx="2965450" cy="2780878"/>
          </a:xfrm>
          <a:prstGeom prst="rect">
            <a:avLst/>
          </a:prstGeom>
        </p:spPr>
      </p:pic>
      <p:pic>
        <p:nvPicPr>
          <p:cNvPr id="5" name="Picture 4" descr="frame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438592"/>
            <a:ext cx="2965450" cy="2780494"/>
          </a:xfrm>
          <a:prstGeom prst="rect">
            <a:avLst/>
          </a:prstGeom>
        </p:spPr>
      </p:pic>
      <p:pic>
        <p:nvPicPr>
          <p:cNvPr id="6" name="Picture 5" descr="frame1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38400"/>
            <a:ext cx="2965449" cy="27808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0" y="5943600"/>
            <a:ext cx="563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Tomasi</a:t>
            </a:r>
            <a:r>
              <a:rPr lang="en-US" sz="1600" dirty="0" smtClean="0"/>
              <a:t> &amp; </a:t>
            </a:r>
            <a:r>
              <a:rPr lang="en-US" sz="1600" dirty="0" err="1" smtClean="0"/>
              <a:t>Kanade</a:t>
            </a:r>
            <a:r>
              <a:rPr lang="en-US" sz="1600" dirty="0" smtClean="0"/>
              <a:t>, Tech. report CMU ‘91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82880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Patch size = 15 </a:t>
            </a:r>
            <a:r>
              <a:rPr lang="en-US" sz="2400" dirty="0" err="1" smtClean="0"/>
              <a:t>x</a:t>
            </a:r>
            <a:r>
              <a:rPr lang="en-US" sz="2400" dirty="0" smtClean="0"/>
              <a:t> 15 pixel, </a:t>
            </a:r>
            <a:r>
              <a:rPr lang="en-US" sz="2400" dirty="0" err="1" smtClean="0"/>
              <a:t>eigenvalues</a:t>
            </a:r>
            <a:r>
              <a:rPr lang="en-US" sz="2400" dirty="0" smtClean="0"/>
              <a:t> threshold = 10</a:t>
            </a:r>
            <a:endParaRPr 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KLT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new non-overlapping feature patch candidates</a:t>
            </a:r>
          </a:p>
          <a:p>
            <a:pPr lvl="1"/>
            <a:r>
              <a:rPr lang="en-US" dirty="0" smtClean="0"/>
              <a:t>Check feature stability, keep if</a:t>
            </a:r>
          </a:p>
          <a:p>
            <a:pPr lvl="1"/>
            <a:r>
              <a:rPr lang="en-US" dirty="0" smtClean="0"/>
              <a:t>Store intensity patch from detection frame and current position of feature patch.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feature patch</a:t>
            </a:r>
          </a:p>
          <a:p>
            <a:pPr marL="857250" lvl="1" indent="-457200"/>
            <a:r>
              <a:rPr lang="en-US" dirty="0" smtClean="0"/>
              <a:t>(Check feature stability, keep if                              )</a:t>
            </a:r>
          </a:p>
          <a:p>
            <a:pPr marL="857250" lvl="1" indent="-457200"/>
            <a:r>
              <a:rPr lang="en-US" dirty="0" smtClean="0"/>
              <a:t>Estimate displacement by</a:t>
            </a:r>
          </a:p>
          <a:p>
            <a:pPr marL="857250" lvl="1" indent="-457200"/>
            <a:r>
              <a:rPr lang="en-US" dirty="0" smtClean="0"/>
              <a:t>Update feature position: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Loop back to 1. and process next frame.</a:t>
            </a:r>
            <a:endParaRPr lang="en-US" dirty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4451350" y="3886200"/>
          <a:ext cx="14922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6" name="Equation" r:id="rId4" imgW="711200" imgH="203200" progId="Equation.3">
                  <p:embed/>
                </p:oleObj>
              </mc:Choice>
              <mc:Fallback>
                <p:oleObj name="Equation" r:id="rId4" imgW="7112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1350" y="3886200"/>
                        <a:ext cx="14922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905214"/>
              </p:ext>
            </p:extLst>
          </p:nvPr>
        </p:nvGraphicFramePr>
        <p:xfrm>
          <a:off x="4948238" y="3458426"/>
          <a:ext cx="20272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7" name="Equation" r:id="rId6" imgW="965200" imgH="241300" progId="Equation.3">
                  <p:embed/>
                </p:oleObj>
              </mc:Choice>
              <mc:Fallback>
                <p:oleObj name="Equation" r:id="rId6" imgW="965200" imgH="241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238" y="3458426"/>
                        <a:ext cx="2027237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4267200" y="4267200"/>
          <a:ext cx="21859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8" name="Equation" r:id="rId8" imgW="1041400" imgH="177800" progId="Equation.3">
                  <p:embed/>
                </p:oleObj>
              </mc:Choice>
              <mc:Fallback>
                <p:oleObj name="Equation" r:id="rId8" imgW="1041400" imgH="177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267200"/>
                        <a:ext cx="2185987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4800600" y="1981200"/>
          <a:ext cx="19462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49" name="Equation" r:id="rId10" imgW="927100" imgH="241300" progId="Equation.3">
                  <p:embed/>
                </p:oleObj>
              </mc:Choice>
              <mc:Fallback>
                <p:oleObj name="Equation" r:id="rId10" imgW="927100" imgH="2413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981200"/>
                        <a:ext cx="1946275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monocular visual 2D tracking problem</a:t>
            </a:r>
          </a:p>
          <a:p>
            <a:pPr lvl="1"/>
            <a:r>
              <a:rPr lang="en-US" dirty="0" smtClean="0"/>
              <a:t>Definition of the problem</a:t>
            </a:r>
          </a:p>
          <a:p>
            <a:pPr lvl="1"/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Applications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Kanade-Lucas-Tomasi</a:t>
            </a:r>
            <a:r>
              <a:rPr lang="en-US" dirty="0" smtClean="0"/>
              <a:t> (KLT) feature tracker</a:t>
            </a:r>
          </a:p>
          <a:p>
            <a:pPr lvl="1"/>
            <a:r>
              <a:rPr lang="en-US" dirty="0" smtClean="0"/>
              <a:t>The basic algorithm</a:t>
            </a:r>
          </a:p>
          <a:p>
            <a:pPr lvl="1"/>
            <a:r>
              <a:rPr lang="en-US" dirty="0" smtClean="0"/>
              <a:t>Extension: Good features to track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KLT algorithm</a:t>
            </a:r>
            <a:br>
              <a:rPr lang="en-US" dirty="0" smtClean="0"/>
            </a:br>
            <a:r>
              <a:rPr lang="en-US" dirty="0" smtClean="0"/>
              <a:t>Extension: Sub-pixel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new non-overlapping feature patch candidates</a:t>
            </a:r>
          </a:p>
          <a:p>
            <a:pPr lvl="1"/>
            <a:r>
              <a:rPr lang="en-US" dirty="0" smtClean="0"/>
              <a:t>Check feature stability, keep if</a:t>
            </a:r>
          </a:p>
          <a:p>
            <a:pPr lvl="1"/>
            <a:r>
              <a:rPr lang="en-US" dirty="0" smtClean="0"/>
              <a:t>Store intensity patch from detection frame and current position of feature patch.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feature patch</a:t>
            </a:r>
          </a:p>
          <a:p>
            <a:pPr marL="857250" lvl="1" indent="-457200"/>
            <a:r>
              <a:rPr lang="en-US" dirty="0" smtClean="0"/>
              <a:t>(Check feature stability, keep if                              )</a:t>
            </a:r>
          </a:p>
          <a:p>
            <a:pPr marL="857250" lvl="1" indent="-457200"/>
            <a:r>
              <a:rPr lang="en-US" dirty="0" smtClean="0"/>
              <a:t>Iterate until convergence in residue</a:t>
            </a:r>
          </a:p>
          <a:p>
            <a:pPr marL="1257300" lvl="2" indent="-457200"/>
            <a:r>
              <a:rPr lang="en-US" dirty="0" smtClean="0"/>
              <a:t>Estimate displacement by</a:t>
            </a:r>
          </a:p>
          <a:p>
            <a:pPr marL="1257300" lvl="2" indent="-457200"/>
            <a:r>
              <a:rPr lang="en-US" dirty="0" smtClean="0"/>
              <a:t>Resample patch                     with sub-pixel precision by bilinear interpolation.</a:t>
            </a:r>
          </a:p>
          <a:p>
            <a:pPr marL="857250" lvl="1" indent="-457200"/>
            <a:r>
              <a:rPr lang="en-US" dirty="0" smtClean="0"/>
              <a:t>If estimate do not converge – drop feature</a:t>
            </a:r>
          </a:p>
          <a:p>
            <a:pPr marL="857250" lvl="1" indent="-457200"/>
            <a:r>
              <a:rPr lang="en-US" dirty="0" smtClean="0"/>
              <a:t>Update feature position: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Loop back to 1. and process next frame.</a:t>
            </a:r>
            <a:endParaRPr lang="en-US" dirty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4802188" y="4275137"/>
          <a:ext cx="14922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6" name="Equation" r:id="rId4" imgW="711200" imgH="203200" progId="Equation.3">
                  <p:embed/>
                </p:oleObj>
              </mc:Choice>
              <mc:Fallback>
                <p:oleObj name="Equation" r:id="rId4" imgW="7112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2188" y="4275137"/>
                        <a:ext cx="14922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4987925" y="3429000"/>
          <a:ext cx="19462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7" name="Equation" r:id="rId6" imgW="927100" imgH="241300" progId="Equation.3">
                  <p:embed/>
                </p:oleObj>
              </mc:Choice>
              <mc:Fallback>
                <p:oleObj name="Equation" r:id="rId6" imgW="927100" imgH="241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925" y="3429000"/>
                        <a:ext cx="1946275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3644900" y="4656137"/>
          <a:ext cx="143986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8" name="Equation" r:id="rId8" imgW="685800" imgH="177800" progId="Equation.3">
                  <p:embed/>
                </p:oleObj>
              </mc:Choice>
              <mc:Fallback>
                <p:oleObj name="Equation" r:id="rId8" imgW="6858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4656137"/>
                        <a:ext cx="1439863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4267200" y="5646737"/>
          <a:ext cx="21859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39" name="Equation" r:id="rId10" imgW="1041400" imgH="177800" progId="Equation.3">
                  <p:embed/>
                </p:oleObj>
              </mc:Choice>
              <mc:Fallback>
                <p:oleObj name="Equation" r:id="rId10" imgW="1041400" imgH="177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646737"/>
                        <a:ext cx="2185987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Object 6"/>
          <p:cNvGraphicFramePr>
            <a:graphicFrameLocks noChangeAspect="1"/>
          </p:cNvGraphicFramePr>
          <p:nvPr/>
        </p:nvGraphicFramePr>
        <p:xfrm>
          <a:off x="5410200" y="3810000"/>
          <a:ext cx="3352799" cy="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0" name="Equation" r:id="rId12" imgW="1943100" imgH="266700" progId="Equation.3">
                  <p:embed/>
                </p:oleObj>
              </mc:Choice>
              <mc:Fallback>
                <p:oleObj name="Equation" r:id="rId12" imgW="1943100" imgH="2667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810000"/>
                        <a:ext cx="3352799" cy="459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4800600" y="1981200"/>
          <a:ext cx="19462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41" name="Equation" r:id="rId14" imgW="927100" imgH="241300" progId="Equation.3">
                  <p:embed/>
                </p:oleObj>
              </mc:Choice>
              <mc:Fallback>
                <p:oleObj name="Equation" r:id="rId14" imgW="927100" imgH="2413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981200"/>
                        <a:ext cx="1946275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Aside: </a:t>
            </a:r>
            <a:r>
              <a:rPr lang="en-US" sz="2000" dirty="0" err="1" smtClean="0"/>
              <a:t>Resampling</a:t>
            </a:r>
            <a:r>
              <a:rPr lang="en-US" sz="2000" dirty="0" smtClean="0"/>
              <a:t> the patch with sub-pixel precision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Bilinear interpolation: </a:t>
            </a:r>
            <a:br>
              <a:rPr lang="en-US" dirty="0" smtClean="0"/>
            </a:br>
            <a:r>
              <a:rPr lang="en-US" sz="2000" dirty="0" smtClean="0"/>
              <a:t>See e.g. http://</a:t>
            </a:r>
            <a:r>
              <a:rPr lang="en-US" sz="2000" dirty="0" err="1" smtClean="0"/>
              <a:t>en.wikipedia.org/wiki/Bilinear_interpolation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dirty="0" smtClean="0"/>
              <a:t>Resample patch from </a:t>
            </a:r>
            <a:r>
              <a:rPr lang="en-US" i="1" dirty="0" smtClean="0"/>
              <a:t>J</a:t>
            </a:r>
            <a:r>
              <a:rPr lang="en-US" dirty="0" smtClean="0"/>
              <a:t> at                   by bilinear interpolation: </a:t>
            </a: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>Make a drawing on whiteboard</a:t>
            </a:r>
            <a:br>
              <a:rPr lang="en-US" sz="2800" i="1" dirty="0" smtClean="0"/>
            </a:br>
            <a:endParaRPr lang="en-US" sz="2800" i="1" dirty="0" smtClean="0"/>
          </a:p>
          <a:p>
            <a:r>
              <a:rPr lang="en-US" dirty="0" smtClean="0"/>
              <a:t>Use the resampled patch to compute     ,    and residual </a:t>
            </a:r>
            <a:endParaRPr lang="en-US" sz="2000" dirty="0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4495800" y="2827337"/>
          <a:ext cx="143986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2" name="Equation" r:id="rId4" imgW="685800" imgH="177800" progId="Equation.3">
                  <p:embed/>
                </p:oleObj>
              </mc:Choice>
              <mc:Fallback>
                <p:oleObj name="Equation" r:id="rId4" imgW="685800" imgH="177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827337"/>
                        <a:ext cx="1439863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778538"/>
              </p:ext>
            </p:extLst>
          </p:nvPr>
        </p:nvGraphicFramePr>
        <p:xfrm>
          <a:off x="5943600" y="4962500"/>
          <a:ext cx="32067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3" name="Equation" r:id="rId6" imgW="152400" imgH="127000" progId="Equation.3">
                  <p:embed/>
                </p:oleObj>
              </mc:Choice>
              <mc:Fallback>
                <p:oleObj name="Equation" r:id="rId6" imgW="152400" imgH="1270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962500"/>
                        <a:ext cx="320675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192077"/>
              </p:ext>
            </p:extLst>
          </p:nvPr>
        </p:nvGraphicFramePr>
        <p:xfrm>
          <a:off x="6444208" y="5013300"/>
          <a:ext cx="214312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4" name="Equation" r:id="rId8" imgW="101600" imgH="101600" progId="Equation.3">
                  <p:embed/>
                </p:oleObj>
              </mc:Choice>
              <mc:Fallback>
                <p:oleObj name="Equation" r:id="rId8" imgW="101600" imgH="101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5013300"/>
                        <a:ext cx="214312" cy="212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750165"/>
              </p:ext>
            </p:extLst>
          </p:nvPr>
        </p:nvGraphicFramePr>
        <p:xfrm>
          <a:off x="8447088" y="4973638"/>
          <a:ext cx="2413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25" name="Equation" r:id="rId10" imgW="114300" imgH="139700" progId="Equation.3">
                  <p:embed/>
                </p:oleObj>
              </mc:Choice>
              <mc:Fallback>
                <p:oleObj name="Equation" r:id="rId10" imgW="1143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7088" y="4973638"/>
                        <a:ext cx="241300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Kanade-Lucas-Tomasi</a:t>
            </a:r>
            <a:r>
              <a:rPr lang="en-US" dirty="0" smtClean="0"/>
              <a:t> (KLT) tracker</a:t>
            </a:r>
            <a:endParaRPr lang="en-US" dirty="0"/>
          </a:p>
        </p:txBody>
      </p:sp>
      <p:pic>
        <p:nvPicPr>
          <p:cNvPr id="4" name="gpuklt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TextBox 4"/>
          <p:cNvSpPr txBox="1"/>
          <p:nvPr/>
        </p:nvSpPr>
        <p:spPr>
          <a:xfrm>
            <a:off x="990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Sinha</a:t>
            </a:r>
            <a:r>
              <a:rPr lang="en-US" sz="1400" dirty="0" smtClean="0"/>
              <a:t> et al. “GPU_KLT: A GPU-based Implementation of the KLT Feature Tracker” 2006</a:t>
            </a:r>
            <a:br>
              <a:rPr lang="en-US" sz="1400" dirty="0" smtClean="0"/>
            </a:br>
            <a:r>
              <a:rPr lang="en-US" sz="1400" dirty="0" smtClean="0"/>
              <a:t>http://</a:t>
            </a:r>
            <a:r>
              <a:rPr lang="en-US" sz="1400" dirty="0" err="1" smtClean="0"/>
              <a:t>cs.unc.edu/~ssinha/Research/GPU_KLT</a:t>
            </a:r>
            <a:r>
              <a:rPr lang="en-US" sz="1400" dirty="0" smtClean="0"/>
              <a:t>/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KLT: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displacement:</a:t>
            </a:r>
          </a:p>
          <a:p>
            <a:pPr lvl="1"/>
            <a:r>
              <a:rPr lang="en-US" dirty="0" smtClean="0"/>
              <a:t>Patches must be planar or near planar.</a:t>
            </a:r>
          </a:p>
          <a:p>
            <a:pPr lvl="1"/>
            <a:r>
              <a:rPr lang="en-US" dirty="0" smtClean="0"/>
              <a:t>High curvature will introduce deformation of the patch violating the linear assumption.</a:t>
            </a:r>
          </a:p>
          <a:p>
            <a:pPr lvl="1"/>
            <a:r>
              <a:rPr lang="en-US" dirty="0" smtClean="0"/>
              <a:t>As tracking time increases, patches deform in a non-linear fashion or start to straddle occlusion boundaries.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Patch size:</a:t>
            </a:r>
          </a:p>
          <a:p>
            <a:pPr lvl="1"/>
            <a:r>
              <a:rPr lang="en-US" dirty="0" smtClean="0"/>
              <a:t>We assume that one patch size fits all – not really correct.</a:t>
            </a:r>
          </a:p>
          <a:p>
            <a:pPr lvl="1"/>
            <a:r>
              <a:rPr lang="en-US" dirty="0" smtClean="0"/>
              <a:t>Too small patches leads to noisy displacement estimates.</a:t>
            </a:r>
          </a:p>
          <a:p>
            <a:pPr lvl="1"/>
            <a:r>
              <a:rPr lang="en-US" dirty="0" smtClean="0"/>
              <a:t>Too large patches leads to problems with occlusion boundaries.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Extension: Good features to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detect occlusion boundaries, introduce an affine deformation model and a dissimilarity measure. </a:t>
            </a:r>
          </a:p>
          <a:p>
            <a:r>
              <a:rPr lang="en-US" dirty="0" smtClean="0"/>
              <a:t>Dissimilarity between first patch and current patch: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First estimate </a:t>
            </a:r>
            <a:r>
              <a:rPr lang="en-US" b="1" dirty="0" smtClean="0"/>
              <a:t>A</a:t>
            </a:r>
            <a:r>
              <a:rPr lang="en-US" dirty="0" smtClean="0"/>
              <a:t> and </a:t>
            </a:r>
            <a:r>
              <a:rPr lang="en-US" b="1" dirty="0" smtClean="0"/>
              <a:t>d </a:t>
            </a:r>
            <a:r>
              <a:rPr lang="en-US" dirty="0" smtClean="0"/>
              <a:t>by solving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                                            and see Shi-</a:t>
            </a:r>
            <a:r>
              <a:rPr lang="en-US" dirty="0" err="1" smtClean="0"/>
              <a:t>Tomasi</a:t>
            </a:r>
            <a:r>
              <a:rPr lang="en-US" dirty="0" smtClean="0"/>
              <a:t> for definition of </a:t>
            </a:r>
            <a:r>
              <a:rPr lang="en-US" b="1" dirty="0" smtClean="0"/>
              <a:t>T</a:t>
            </a:r>
            <a:r>
              <a:rPr lang="en-US" dirty="0" smtClean="0"/>
              <a:t> and </a:t>
            </a:r>
            <a:r>
              <a:rPr lang="en-US" b="1" dirty="0" smtClean="0"/>
              <a:t>a</a:t>
            </a:r>
            <a:r>
              <a:rPr lang="en-US" dirty="0" smtClean="0"/>
              <a:t>. </a:t>
            </a:r>
            <a:endParaRPr lang="en-US" b="1" dirty="0" smtClean="0"/>
          </a:p>
          <a:p>
            <a:r>
              <a:rPr lang="en-US" dirty="0" smtClean="0"/>
              <a:t>Detect occlusions and instability by </a:t>
            </a:r>
            <a:r>
              <a:rPr lang="en-US" dirty="0" err="1" smtClean="0"/>
              <a:t>thresholding</a:t>
            </a:r>
            <a:r>
              <a:rPr lang="en-US" dirty="0" smtClean="0"/>
              <a:t> the dissimilarity measure. Remove features that fail this test.</a:t>
            </a:r>
            <a:endParaRPr lang="en-US" dirty="0"/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23467"/>
              </p:ext>
            </p:extLst>
          </p:nvPr>
        </p:nvGraphicFramePr>
        <p:xfrm>
          <a:off x="971600" y="2915366"/>
          <a:ext cx="4321175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99" name="Equation" r:id="rId4" imgW="2057400" imgH="304800" progId="Equation.3">
                  <p:embed/>
                </p:oleObj>
              </mc:Choice>
              <mc:Fallback>
                <p:oleObj name="Equation" r:id="rId4" imgW="2057400" imgH="304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915366"/>
                        <a:ext cx="4321175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914400" y="4060825"/>
          <a:ext cx="480853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0" name="Equation" r:id="rId6" imgW="2286000" imgH="279400" progId="Equation.3">
                  <p:embed/>
                </p:oleObj>
              </mc:Choice>
              <mc:Fallback>
                <p:oleObj name="Equation" r:id="rId6" imgW="2286000" imgH="279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60825"/>
                        <a:ext cx="4808538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519863"/>
              </p:ext>
            </p:extLst>
          </p:nvPr>
        </p:nvGraphicFramePr>
        <p:xfrm>
          <a:off x="1828800" y="4567352"/>
          <a:ext cx="36322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01" name="Equation" r:id="rId8" imgW="1727200" imgH="304800" progId="Equation.3">
                  <p:embed/>
                </p:oleObj>
              </mc:Choice>
              <mc:Fallback>
                <p:oleObj name="Equation" r:id="rId8" imgW="1727200" imgH="304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67352"/>
                        <a:ext cx="363220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Kanade-Lucas-Tomasi</a:t>
            </a:r>
            <a:r>
              <a:rPr lang="en-US" dirty="0" smtClean="0"/>
              <a:t> (KLT) tracker</a:t>
            </a:r>
            <a:endParaRPr lang="en-US" dirty="0"/>
          </a:p>
        </p:txBody>
      </p:sp>
      <p:pic>
        <p:nvPicPr>
          <p:cNvPr id="4" name="gpuklt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TextBox 4"/>
          <p:cNvSpPr txBox="1"/>
          <p:nvPr/>
        </p:nvSpPr>
        <p:spPr>
          <a:xfrm>
            <a:off x="990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Sinha</a:t>
            </a:r>
            <a:r>
              <a:rPr lang="en-US" sz="1400" dirty="0" smtClean="0"/>
              <a:t> et al. “GPU_KLT: A GPU-based Implementation of the KLT Feature Tracker” 2006</a:t>
            </a:r>
            <a:br>
              <a:rPr lang="en-US" sz="1400" dirty="0" smtClean="0"/>
            </a:br>
            <a:r>
              <a:rPr lang="en-US" sz="1400" dirty="0" smtClean="0"/>
              <a:t>http://</a:t>
            </a:r>
            <a:r>
              <a:rPr lang="en-US" sz="1400" dirty="0" err="1" smtClean="0"/>
              <a:t>cs.unc.edu/~ssinha/Research/GPU_KLT</a:t>
            </a:r>
            <a:r>
              <a:rPr lang="en-US" sz="1400" dirty="0" smtClean="0"/>
              <a:t>/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I have not covered the </a:t>
            </a:r>
            <a:r>
              <a:rPr lang="en-US" dirty="0" smtClean="0">
                <a:solidFill>
                  <a:srgbClr val="008000"/>
                </a:solidFill>
              </a:rPr>
              <a:t>filtering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data association</a:t>
            </a:r>
            <a:r>
              <a:rPr lang="en-US" dirty="0" smtClean="0"/>
              <a:t> problems. </a:t>
            </a:r>
          </a:p>
          <a:p>
            <a:pPr lvl="1"/>
            <a:r>
              <a:rPr lang="en-US" dirty="0" smtClean="0"/>
              <a:t>We cover the filtering problem on the </a:t>
            </a:r>
            <a:r>
              <a:rPr lang="en-US" i="1" dirty="0" smtClean="0"/>
              <a:t>Advanced topics in data modeling</a:t>
            </a:r>
            <a:r>
              <a:rPr lang="en-US" dirty="0" smtClean="0"/>
              <a:t> course.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Word of advice</a:t>
            </a:r>
            <a:r>
              <a:rPr lang="en-US" dirty="0" smtClean="0"/>
              <a:t>: Many tracking algorithms exist, but non of them work in all situation – therefore consider your problem and pick the approach that best meets the challenges in your problem.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monocular visual 2D tracking problem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Applications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Kanade-Lucas-Tomasi</a:t>
            </a:r>
            <a:r>
              <a:rPr lang="en-US" dirty="0" smtClean="0"/>
              <a:t> (KLT) feature tracker</a:t>
            </a:r>
          </a:p>
          <a:p>
            <a:pPr lvl="1"/>
            <a:r>
              <a:rPr lang="en-US" dirty="0" smtClean="0"/>
              <a:t>The basic algorithm</a:t>
            </a:r>
          </a:p>
          <a:p>
            <a:pPr lvl="1"/>
            <a:r>
              <a:rPr lang="en-US" dirty="0" smtClean="0"/>
              <a:t>Extension from “Good features to track”</a:t>
            </a:r>
          </a:p>
          <a:p>
            <a:endParaRPr lang="en-US" dirty="0" smtClean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Reading material:</a:t>
            </a:r>
          </a:p>
          <a:p>
            <a:r>
              <a:rPr lang="en-US" dirty="0" err="1" smtClean="0"/>
              <a:t>Tomasi</a:t>
            </a:r>
            <a:r>
              <a:rPr lang="en-US" dirty="0" smtClean="0"/>
              <a:t> &amp; </a:t>
            </a:r>
            <a:r>
              <a:rPr lang="en-US" dirty="0" err="1" smtClean="0"/>
              <a:t>Kanade</a:t>
            </a:r>
            <a:r>
              <a:rPr lang="en-US" dirty="0" smtClean="0"/>
              <a:t>: Detection and Tracking of Point Features. CMU Technical report, CMU-CS-91-132, 1991.</a:t>
            </a:r>
          </a:p>
          <a:p>
            <a:r>
              <a:rPr lang="en-US" dirty="0" smtClean="0"/>
              <a:t>Shi &amp; </a:t>
            </a:r>
            <a:r>
              <a:rPr lang="en-US" dirty="0" err="1" smtClean="0"/>
              <a:t>Tomasi</a:t>
            </a:r>
            <a:r>
              <a:rPr lang="en-US" dirty="0" smtClean="0"/>
              <a:t>: Good Features to Track. IEEE Proceedings of CVPR’ 94, 593 – 600, 1994.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Additional material:</a:t>
            </a:r>
          </a:p>
          <a:p>
            <a:r>
              <a:rPr lang="en-US" sz="2000" dirty="0" err="1" smtClean="0"/>
              <a:t>Isard</a:t>
            </a:r>
            <a:r>
              <a:rPr lang="en-US" sz="2000" dirty="0" smtClean="0"/>
              <a:t> &amp; Blake: CONDENSATION – Conditional Density Propagation for Visual Tracking. International Journal of Computer Vision, 29(1): 5 – 28, 1998.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Remember to fill in the online questionnaire in </a:t>
            </a:r>
            <a:r>
              <a:rPr lang="en-US" dirty="0" err="1" smtClean="0"/>
              <a:t>KUnet</a:t>
            </a:r>
            <a:r>
              <a:rPr lang="en-US" dirty="0" smtClean="0"/>
              <a:t> – you received an e-mail from the study administration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We also plan to evaluate the course with you at the last lecture next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55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Monocular visual 2D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Monocular = single camera</a:t>
            </a:r>
          </a:p>
          <a:p>
            <a:endParaRPr lang="en-US" dirty="0" smtClean="0"/>
          </a:p>
          <a:p>
            <a:r>
              <a:rPr lang="en-US" dirty="0" smtClean="0"/>
              <a:t>Visual 2D tracking: </a:t>
            </a:r>
          </a:p>
          <a:p>
            <a:pPr lvl="1"/>
            <a:r>
              <a:rPr lang="en-US" dirty="0" smtClean="0"/>
              <a:t>To follow the </a:t>
            </a:r>
            <a:r>
              <a:rPr lang="en-US" dirty="0"/>
              <a:t>apparent 2 </a:t>
            </a:r>
            <a:r>
              <a:rPr lang="en-US" dirty="0" smtClean="0"/>
              <a:t>dimensional motion of objects in a video sequence. </a:t>
            </a:r>
          </a:p>
          <a:p>
            <a:pPr lvl="1"/>
            <a:r>
              <a:rPr lang="en-US" dirty="0" smtClean="0"/>
              <a:t>At every frame, locate objects and associate with objects currently being tracked.</a:t>
            </a:r>
          </a:p>
          <a:p>
            <a:pPr lvl="1"/>
            <a:r>
              <a:rPr lang="en-US" dirty="0" smtClean="0"/>
              <a:t>One object is “easy” – for multiple objects we need to keep track of the identity of objects.</a:t>
            </a:r>
          </a:p>
          <a:p>
            <a:endParaRPr lang="en-US" dirty="0" smtClean="0"/>
          </a:p>
          <a:p>
            <a:r>
              <a:rPr lang="en-US" dirty="0" smtClean="0"/>
              <a:t>Similar to optical flow (dense), but we are interested in motion of regions of the image (sparse).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2D tracking of object</a:t>
            </a:r>
            <a:endParaRPr lang="en-US" dirty="0"/>
          </a:p>
        </p:txBody>
      </p:sp>
      <p:pic>
        <p:nvPicPr>
          <p:cNvPr id="5" name="feynman.mp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0" y="2309019"/>
            <a:ext cx="4064000" cy="3048000"/>
          </a:xfrm>
        </p:spPr>
      </p:pic>
      <p:sp>
        <p:nvSpPr>
          <p:cNvPr id="6" name="TextBox 5"/>
          <p:cNvSpPr txBox="1"/>
          <p:nvPr/>
        </p:nvSpPr>
        <p:spPr>
          <a:xfrm>
            <a:off x="3657600" y="62484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Results from </a:t>
            </a:r>
            <a:r>
              <a:rPr lang="en-US" sz="1600" dirty="0" err="1" smtClean="0"/>
              <a:t>Hauberg-Lauze-Pedersen</a:t>
            </a:r>
            <a:r>
              <a:rPr lang="en-US" sz="1600" dirty="0" smtClean="0"/>
              <a:t>, JMIV 2012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2727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visual tracking</a:t>
            </a:r>
            <a:br>
              <a:rPr lang="en-US" dirty="0" smtClean="0"/>
            </a:br>
            <a:r>
              <a:rPr lang="en-US" dirty="0" smtClean="0"/>
              <a:t>(Inspired by David J. Fleet)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Choices to make:</a:t>
            </a:r>
          </a:p>
          <a:p>
            <a:pPr lvl="1"/>
            <a:r>
              <a:rPr lang="en-US" dirty="0" smtClean="0"/>
              <a:t>What to model / estimate: Shape (2D/3D), appearance, object dynamics.</a:t>
            </a:r>
          </a:p>
          <a:p>
            <a:pPr lvl="1"/>
            <a:r>
              <a:rPr lang="en-US" dirty="0" smtClean="0"/>
              <a:t>What to measure: Feature points, optical flow, color histograms, edges,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Some of the main challenges are:</a:t>
            </a:r>
          </a:p>
          <a:p>
            <a:pPr lvl="1"/>
            <a:r>
              <a:rPr lang="en-US" dirty="0" smtClean="0"/>
              <a:t>Objects with many degrees of freedom that affects shape, appearance, and motion.</a:t>
            </a:r>
          </a:p>
          <a:p>
            <a:pPr lvl="1"/>
            <a:r>
              <a:rPr lang="en-US" dirty="0" smtClean="0"/>
              <a:t>Occlusion and large scale changes.</a:t>
            </a:r>
          </a:p>
          <a:p>
            <a:pPr lvl="1"/>
            <a:r>
              <a:rPr lang="en-US" dirty="0" smtClean="0"/>
              <a:t>Multiple objects and background clutter.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applications of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Surveillance (parking lot, airports, shops, etc.)</a:t>
            </a:r>
          </a:p>
          <a:p>
            <a:endParaRPr lang="en-US" dirty="0" smtClean="0"/>
          </a:p>
          <a:p>
            <a:r>
              <a:rPr lang="en-US" dirty="0" smtClean="0"/>
              <a:t>Target tracking (military and civil)</a:t>
            </a:r>
          </a:p>
          <a:p>
            <a:endParaRPr lang="en-US" dirty="0" smtClean="0"/>
          </a:p>
          <a:p>
            <a:r>
              <a:rPr lang="en-US" dirty="0" smtClean="0"/>
              <a:t>Automated car driver assistance (avoid other cars and pedestrians, stay on the road)</a:t>
            </a:r>
          </a:p>
          <a:p>
            <a:endParaRPr lang="en-US" dirty="0" smtClean="0"/>
          </a:p>
          <a:p>
            <a:r>
              <a:rPr lang="en-US" dirty="0" smtClean="0"/>
              <a:t>Free-hand (</a:t>
            </a:r>
            <a:r>
              <a:rPr lang="en-US" dirty="0" err="1" smtClean="0"/>
              <a:t>controlle</a:t>
            </a:r>
            <a:r>
              <a:rPr lang="en-US" dirty="0" smtClean="0"/>
              <a:t>-less) human computer interaction (e.g. simple 2D gesture recognition)</a:t>
            </a:r>
          </a:p>
          <a:p>
            <a:endParaRPr lang="en-US" dirty="0" smtClean="0"/>
          </a:p>
          <a:p>
            <a:r>
              <a:rPr lang="en-US" dirty="0" smtClean="0"/>
              <a:t>And many more …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2D visual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Tracking by visual feature matching: </a:t>
            </a:r>
          </a:p>
          <a:p>
            <a:pPr lvl="1"/>
            <a:r>
              <a:rPr lang="en-US" dirty="0" smtClean="0"/>
              <a:t>Represent an object by a collection of image features. </a:t>
            </a:r>
          </a:p>
          <a:p>
            <a:pPr lvl="1"/>
            <a:r>
              <a:rPr lang="en-US" dirty="0" smtClean="0"/>
              <a:t>Tracking is performed by matching features between frames.</a:t>
            </a:r>
          </a:p>
          <a:p>
            <a:endParaRPr lang="en-US" dirty="0" smtClean="0"/>
          </a:p>
          <a:p>
            <a:r>
              <a:rPr lang="en-US" dirty="0" smtClean="0"/>
              <a:t>Region / blob tracking: </a:t>
            </a:r>
          </a:p>
          <a:p>
            <a:pPr lvl="1"/>
            <a:r>
              <a:rPr lang="en-US" dirty="0" smtClean="0"/>
              <a:t>Represent and track the appearance of the interior of the object</a:t>
            </a:r>
          </a:p>
          <a:p>
            <a:endParaRPr lang="en-US" dirty="0" smtClean="0"/>
          </a:p>
          <a:p>
            <a:r>
              <a:rPr lang="en-US" dirty="0" smtClean="0"/>
              <a:t>Contour tracking: </a:t>
            </a:r>
          </a:p>
          <a:p>
            <a:pPr lvl="1"/>
            <a:r>
              <a:rPr lang="en-US" dirty="0" smtClean="0"/>
              <a:t>Represent and track the outline contour of the object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2D tracking of object (region based)</a:t>
            </a:r>
            <a:endParaRPr lang="en-US" dirty="0"/>
          </a:p>
        </p:txBody>
      </p:sp>
      <p:pic>
        <p:nvPicPr>
          <p:cNvPr id="4" name="rafting.mp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TextBox 4"/>
          <p:cNvSpPr txBox="1"/>
          <p:nvPr/>
        </p:nvSpPr>
        <p:spPr>
          <a:xfrm>
            <a:off x="3657600" y="62484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Results from </a:t>
            </a:r>
            <a:r>
              <a:rPr lang="en-US" sz="1600" dirty="0" err="1" smtClean="0"/>
              <a:t>Hauberg-Lauze-Pedersen</a:t>
            </a:r>
            <a:r>
              <a:rPr lang="en-US" sz="1600" dirty="0" smtClean="0"/>
              <a:t>, JMIV 2012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 contour tracker</a:t>
            </a:r>
            <a:endParaRPr 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3048000" y="5943600"/>
            <a:ext cx="563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Isard</a:t>
            </a:r>
            <a:r>
              <a:rPr lang="en-US" sz="1600" dirty="0" smtClean="0"/>
              <a:t> &amp; Blake., “CONDENSATION” IJCV ’98</a:t>
            </a:r>
            <a:br>
              <a:rPr lang="en-US" sz="1600" dirty="0" smtClean="0"/>
            </a:br>
            <a:r>
              <a:rPr lang="en-US" sz="1600" dirty="0" smtClean="0"/>
              <a:t>http://</a:t>
            </a:r>
            <a:r>
              <a:rPr lang="en-US" sz="1600" dirty="0" err="1" smtClean="0"/>
              <a:t>www.robots.ox.ac.uk/~misard/condensation.html</a:t>
            </a:r>
            <a:endParaRPr lang="en-US" sz="1600" dirty="0"/>
          </a:p>
        </p:txBody>
      </p:sp>
      <p:pic>
        <p:nvPicPr>
          <p:cNvPr id="8" name="condensation_han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27720" y="2917993"/>
            <a:ext cx="2520280" cy="1890376"/>
          </a:xfrm>
        </p:spPr>
      </p:pic>
      <p:pic>
        <p:nvPicPr>
          <p:cNvPr id="9" name="condensation_leafmv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275856" y="2917993"/>
            <a:ext cx="2520280" cy="1890210"/>
          </a:xfrm>
          <a:prstGeom prst="rect">
            <a:avLst/>
          </a:prstGeom>
        </p:spPr>
      </p:pic>
      <p:pic>
        <p:nvPicPr>
          <p:cNvPr id="10" name="condensation_dancemv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012160" y="2917993"/>
            <a:ext cx="2520280" cy="18902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1122</TotalTime>
  <Words>1801</Words>
  <Application>Microsoft Office PowerPoint</Application>
  <PresentationFormat>On-screen Show (4:3)</PresentationFormat>
  <Paragraphs>261</Paragraphs>
  <Slides>29</Slides>
  <Notes>22</Notes>
  <HiddenSlides>0</HiddenSlides>
  <MMClips>9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ＭＳ Ｐゴシック</vt:lpstr>
      <vt:lpstr>DIKUTalkNew</vt:lpstr>
      <vt:lpstr>Equation</vt:lpstr>
      <vt:lpstr>Visual Tracking: Monocular 2D point tracking</vt:lpstr>
      <vt:lpstr>Plan for today</vt:lpstr>
      <vt:lpstr>Monocular visual 2D tracking</vt:lpstr>
      <vt:lpstr>Example: 2D tracking of object</vt:lpstr>
      <vt:lpstr>Challenges in visual tracking (Inspired by David J. Fleet)</vt:lpstr>
      <vt:lpstr>Examples of applications of tracking</vt:lpstr>
      <vt:lpstr>Approaches to 2D visual tracking</vt:lpstr>
      <vt:lpstr>Example: 2D tracking of object (region based)</vt:lpstr>
      <vt:lpstr>Examples of a contour tracker</vt:lpstr>
      <vt:lpstr>Common steps in tracking</vt:lpstr>
      <vt:lpstr>The filtering problem Two different filtering techniques</vt:lpstr>
      <vt:lpstr>Data association is a hard problem: Keeping track of the player IDs</vt:lpstr>
      <vt:lpstr>PowerPoint Presentation</vt:lpstr>
      <vt:lpstr>Kanade-Lucas-Tomasi (KLT) tracker</vt:lpstr>
      <vt:lpstr>KLT: Solving for the image displacement</vt:lpstr>
      <vt:lpstr>KLT: Solving for the image displacement</vt:lpstr>
      <vt:lpstr>KLT: Select features for tracking</vt:lpstr>
      <vt:lpstr>KLT: Example of feature candidates</vt:lpstr>
      <vt:lpstr>The KLT algorithm</vt:lpstr>
      <vt:lpstr>The KLT algorithm Extension: Sub-pixel precision</vt:lpstr>
      <vt:lpstr>Aside: Resampling the patch with sub-pixel precision</vt:lpstr>
      <vt:lpstr>Kanade-Lucas-Tomasi (KLT) tracker</vt:lpstr>
      <vt:lpstr>KLT: Assumptions</vt:lpstr>
      <vt:lpstr>Extension: Good features to track</vt:lpstr>
      <vt:lpstr>Kanade-Lucas-Tomasi (KLT) tracker</vt:lpstr>
      <vt:lpstr>What’s missing?</vt:lpstr>
      <vt:lpstr>Summary</vt:lpstr>
      <vt:lpstr>Literature</vt:lpstr>
      <vt:lpstr>Course evaluation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I: Monocular 2D point tracking</dc:title>
  <dc:creator>Kim Steenstrup Pedersen</dc:creator>
  <cp:lastModifiedBy>francois</cp:lastModifiedBy>
  <cp:revision>275</cp:revision>
  <dcterms:created xsi:type="dcterms:W3CDTF">2013-01-07T11:33:10Z</dcterms:created>
  <dcterms:modified xsi:type="dcterms:W3CDTF">2016-01-13T08:08:41Z</dcterms:modified>
</cp:coreProperties>
</file>